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70" r:id="rId6"/>
    <p:sldId id="264" r:id="rId7"/>
    <p:sldId id="272" r:id="rId8"/>
    <p:sldId id="275" r:id="rId9"/>
    <p:sldId id="276" r:id="rId10"/>
    <p:sldId id="267" r:id="rId11"/>
    <p:sldId id="268" r:id="rId12"/>
    <p:sldId id="269" r:id="rId13"/>
    <p:sldId id="277" r:id="rId14"/>
    <p:sldId id="278" r:id="rId15"/>
    <p:sldId id="265" r:id="rId16"/>
    <p:sldId id="279" r:id="rId17"/>
    <p:sldId id="280" r:id="rId18"/>
  </p:sldIdLst>
  <p:sldSz cx="10288588" cy="18288000"/>
  <p:notesSz cx="6858000" cy="9144000"/>
  <p:embeddedFontLst>
    <p:embeddedFont>
      <p:font typeface="Atkinson Hyperlegible" pitchFamily="50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hFQbkglBgs2pc9n3eYc4ZJlEM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3"/>
    <p:restoredTop sz="94656"/>
  </p:normalViewPr>
  <p:slideViewPr>
    <p:cSldViewPr snapToGrid="0">
      <p:cViewPr varScale="1">
        <p:scale>
          <a:sx n="24" d="100"/>
          <a:sy n="24" d="100"/>
        </p:scale>
        <p:origin x="2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68ec7ac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c68ec7ac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68ec7ac4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c68ec7ac4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c68ec7ac4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c68ec7ac4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44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41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50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35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771644" y="2992968"/>
            <a:ext cx="8745300" cy="636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1"/>
              <a:buFont typeface="Calibri"/>
              <a:buNone/>
              <a:defRPr sz="67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286074" y="9605435"/>
            <a:ext cx="7716441" cy="44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-657489" y="6233163"/>
            <a:ext cx="11603568" cy="887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22892" y="7613546"/>
            <a:ext cx="15498235" cy="22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3778365" y="5459373"/>
            <a:ext cx="15498235" cy="652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707341" y="4868333"/>
            <a:ext cx="8873907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01982" y="4559305"/>
            <a:ext cx="8873907" cy="760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1"/>
              <a:buFont typeface="Calibri"/>
              <a:buNone/>
              <a:defRPr sz="67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01982" y="12238572"/>
            <a:ext cx="8873907" cy="4000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07340" y="4868333"/>
            <a:ext cx="4372650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208598" y="4868333"/>
            <a:ext cx="4372650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0868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08682" y="4483101"/>
            <a:ext cx="4352554" cy="21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08682" y="6680200"/>
            <a:ext cx="4352554" cy="982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208598" y="4483101"/>
            <a:ext cx="4373990" cy="21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208598" y="6680200"/>
            <a:ext cx="4373990" cy="982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08681" y="1219200"/>
            <a:ext cx="33183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373990" y="2633138"/>
            <a:ext cx="5208598" cy="129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63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1"/>
              <a:buChar char="•"/>
              <a:defRPr sz="3600"/>
            </a:lvl1pPr>
            <a:lvl2pPr marL="914400" lvl="1" indent="-4286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1"/>
              <a:buChar char="•"/>
              <a:defRPr sz="3151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08681" y="5486400"/>
            <a:ext cx="3318337" cy="101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08681" y="1219200"/>
            <a:ext cx="331833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373990" y="2633138"/>
            <a:ext cx="5208598" cy="129963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08681" y="5486400"/>
            <a:ext cx="3318337" cy="101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07341" y="973671"/>
            <a:ext cx="8873907" cy="353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1"/>
              <a:buFont typeface="Calibri"/>
              <a:buNone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07341" y="4868333"/>
            <a:ext cx="8873907" cy="1160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8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1"/>
              <a:buFont typeface="Arial"/>
              <a:buChar char="•"/>
              <a:defRPr sz="31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07341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408095" y="16950271"/>
            <a:ext cx="3472398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266315" y="16950271"/>
            <a:ext cx="2314932" cy="97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tkinson+Hyperlegib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68ec7ac48_0_0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Tervetuloa viestimään lapsen oikeuksista!</a:t>
            </a:r>
            <a:endParaRPr sz="692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c68ec7ac48_0_0"/>
          <p:cNvSpPr txBox="1"/>
          <p:nvPr/>
        </p:nvSpPr>
        <p:spPr>
          <a:xfrm>
            <a:off x="990025" y="4917101"/>
            <a:ext cx="8218800" cy="12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Hienoa, että olette mukana #LapsenOikeudet365 -työssä. Tässä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presentaatiossa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teille Instagram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storyja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TikTok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-sisältöjä varten kuvapohjat ja postaustekstien mallit, joita voitte hyödyntää viestinnässä. Osaa kuvista voitte muokata omaan käyttöönne sopivaksi; lisätä esimerkiksi organisaationne logon ja oman, lyhyen sitaattinne.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Katso kunkin </a:t>
            </a:r>
            <a:r>
              <a:rPr lang="fi-FI" sz="440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sliden</a:t>
            </a: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kohdalta tarkemmat ohjeet. Voitte valita yhden tavan viestiä tai käyttää kaikkia pohjia. </a:t>
            </a:r>
            <a:r>
              <a:rPr lang="fi-FI" sz="4409" dirty="0">
                <a:latin typeface="Calibri"/>
                <a:ea typeface="Calibri"/>
                <a:cs typeface="Calibri"/>
                <a:sym typeface="Calibri"/>
              </a:rPr>
              <a:t>Pohjat on tarkoitettu ainoastaan #LapsenOikeudet365 -viestintään.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Iloa viestintään ja kiitos että olette mukana tärkeässä työssä lapsen oikeuksien puolesta! 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fi-FI" sz="440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t. Kansallisen lapsistrategian tiimi </a:t>
            </a:r>
            <a:endParaRPr sz="440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ECA8C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t="23915"/>
          <a:stretch/>
        </p:blipFill>
        <p:spPr>
          <a:xfrm>
            <a:off x="-2" y="2880050"/>
            <a:ext cx="10288587" cy="937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009" y="4865081"/>
            <a:ext cx="5906563" cy="20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Kuva, joka sisältää kohteen teksti, vektorigrafiikka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60" y="6222236"/>
            <a:ext cx="9375068" cy="937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753" y="2757409"/>
            <a:ext cx="3172267" cy="217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72694"/>
            <a:ext cx="10288589" cy="123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 descr="Kuva, joka sisältää kohteen teksti, istuin, vektorigrafiikka, pöytä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406" y="6657923"/>
            <a:ext cx="9373767" cy="937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1009" y="4865081"/>
            <a:ext cx="5906563" cy="20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753" y="2757409"/>
            <a:ext cx="3172267" cy="217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-64838" y="-27710"/>
            <a:ext cx="10353426" cy="18565091"/>
          </a:xfrm>
          <a:prstGeom prst="rect">
            <a:avLst/>
          </a:prstGeom>
          <a:solidFill>
            <a:srgbClr val="2D62A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552" y="0"/>
            <a:ext cx="10353425" cy="1232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009" y="4865081"/>
            <a:ext cx="5906563" cy="200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753" y="2757409"/>
            <a:ext cx="3172267" cy="217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 descr="Kuva, joka sisältää kohteen teksti, vektorigrafiikka, lelu&#10;&#10;Kuvaus luotu automaattisest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533" y="6404124"/>
            <a:ext cx="10037513" cy="1003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1" y="3999707"/>
            <a:ext cx="10288588" cy="10288588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21" tIns="32651" rIns="65321" bIns="32651" anchor="ctr" anchorCtr="0">
            <a:noAutofit/>
          </a:bodyPr>
          <a:lstStyle/>
          <a:p>
            <a:pPr algn="ctr"/>
            <a:endParaRPr sz="128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76" y="5208449"/>
            <a:ext cx="9554836" cy="7871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1399681" y="6912030"/>
            <a:ext cx="7871657" cy="446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21" tIns="32651" rIns="65321" bIns="32651" anchor="t" anchorCtr="0">
            <a:spAutoFit/>
          </a:bodyPr>
          <a:lstStyle/>
          <a:p>
            <a:pPr algn="ctr"/>
            <a:r>
              <a:rPr lang="fi-FI" sz="5716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”Meillä kaikki lasten kanssa työtä tekevät ammattilaiset käyvät koulutuksen lapsen oikeuksista.”</a:t>
            </a:r>
            <a:endParaRPr sz="1000" dirty="0"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876" y="4302984"/>
            <a:ext cx="2926546" cy="990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1" y="3999707"/>
            <a:ext cx="10288588" cy="10288588"/>
          </a:xfrm>
          <a:prstGeom prst="rect">
            <a:avLst/>
          </a:prstGeom>
          <a:solidFill>
            <a:srgbClr val="F6F06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21" tIns="32651" rIns="65321" bIns="32651" anchor="ctr" anchorCtr="0">
            <a:noAutofit/>
          </a:bodyPr>
          <a:lstStyle/>
          <a:p>
            <a:pPr algn="ctr"/>
            <a:endParaRPr sz="128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999707"/>
            <a:ext cx="10288587" cy="102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 descr="Kuva, joka sisältää kohteen teksti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3999708"/>
            <a:ext cx="10288589" cy="1028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1399681" y="6985945"/>
            <a:ext cx="7871657" cy="446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21" tIns="32651" rIns="65321" bIns="32651" anchor="t" anchorCtr="0">
            <a:spAutoFit/>
          </a:bodyPr>
          <a:lstStyle/>
          <a:p>
            <a:pPr algn="ctr"/>
            <a:r>
              <a:rPr lang="fi-FI" sz="5716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”Meillä kaikki lasten kanssa työtä tekevät ammattilaiset käyvät koulutuksen lapsen oikeuksista.”</a:t>
            </a:r>
            <a:endParaRPr sz="1000"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640" y="4519216"/>
            <a:ext cx="3130710" cy="106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07341" y="4547480"/>
            <a:ext cx="8873907" cy="198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21" tIns="32651" rIns="65321" bIns="32651" anchor="ctr" anchorCtr="0">
            <a:normAutofit/>
          </a:bodyPr>
          <a:lstStyle/>
          <a:p>
            <a:pPr>
              <a:buSzPts val="6900"/>
            </a:pPr>
            <a:r>
              <a:rPr lang="fi-FI" b="1"/>
              <a:t>Somepostaus 3: Yleiskuva</a:t>
            </a: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707341" y="6738567"/>
            <a:ext cx="5138116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21" tIns="32651" rIns="65321" bIns="32651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fi-FI" sz="1715"/>
              <a:t>1. Valitkaa kuva kolmesta eri vaihtoehdosta </a:t>
            </a:r>
            <a:endParaRPr/>
          </a:p>
          <a:p>
            <a:pPr marL="0" indent="0">
              <a:lnSpc>
                <a:spcPct val="100000"/>
              </a:lnSpc>
              <a:buSzPts val="2400"/>
              <a:buNone/>
            </a:pPr>
            <a:r>
              <a:rPr lang="fi-FI" sz="1715"/>
              <a:t>2. Katso seuraavalta slidelta pohja postaustekstiin, tallenna se jonnekin, esim. wordiin, josta siirrät sen somekanavaan valmiina.</a:t>
            </a:r>
            <a:endParaRPr/>
          </a:p>
          <a:p>
            <a:pPr marL="0" indent="0">
              <a:lnSpc>
                <a:spcPct val="100000"/>
              </a:lnSpc>
              <a:buSzPts val="2400"/>
              <a:buNone/>
            </a:pPr>
            <a:r>
              <a:rPr lang="fi-FI" sz="1715"/>
              <a:t>3. Tallenna kuva perusohjeen mukaisesti.</a:t>
            </a:r>
            <a:endParaRPr/>
          </a:p>
          <a:p>
            <a:pPr marL="0" indent="0">
              <a:lnSpc>
                <a:spcPct val="100000"/>
              </a:lnSpc>
              <a:buSzPts val="2400"/>
              <a:buNone/>
            </a:pPr>
            <a:r>
              <a:rPr lang="fi-FI" sz="1715"/>
              <a:t>4. Julkaise valitsemassanne somekanavassa.</a:t>
            </a:r>
            <a:br>
              <a:rPr lang="fi-FI" sz="1715"/>
            </a:br>
            <a:endParaRPr sz="1715"/>
          </a:p>
          <a:p>
            <a:pPr marL="0" indent="0">
              <a:lnSpc>
                <a:spcPct val="100000"/>
              </a:lnSpc>
              <a:buSzPts val="2400"/>
              <a:buNone/>
            </a:pPr>
            <a:br>
              <a:rPr lang="fi-FI" sz="1715"/>
            </a:br>
            <a:endParaRPr sz="1715"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8159" y="9281540"/>
            <a:ext cx="4708630" cy="45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/>
          <p:nvPr/>
        </p:nvSpPr>
        <p:spPr>
          <a:xfrm>
            <a:off x="1" y="3999707"/>
            <a:ext cx="10288588" cy="10288588"/>
          </a:xfrm>
          <a:prstGeom prst="rect">
            <a:avLst/>
          </a:prstGeom>
          <a:solidFill>
            <a:srgbClr val="ECA8C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21" tIns="32651" rIns="65321" bIns="32651" anchor="ctr" anchorCtr="0">
            <a:noAutofit/>
          </a:bodyPr>
          <a:lstStyle/>
          <a:p>
            <a:pPr algn="ctr"/>
            <a:endParaRPr sz="128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182" y="2390540"/>
            <a:ext cx="8370225" cy="83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7382" y="5507157"/>
            <a:ext cx="5473824" cy="18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153" y="4662584"/>
            <a:ext cx="2344566" cy="160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 descr="Kuva, joka sisältää kohteen teksti, vektorigrafiikka&#10;&#10;Kuvaus luotu automaattisest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6695" y="6385128"/>
            <a:ext cx="8370225" cy="83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/>
          <p:nvPr/>
        </p:nvSpPr>
        <p:spPr>
          <a:xfrm>
            <a:off x="1" y="3999707"/>
            <a:ext cx="10288588" cy="10288588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21" tIns="32651" rIns="65321" bIns="32651" anchor="ctr" anchorCtr="0">
            <a:noAutofit/>
          </a:bodyPr>
          <a:lstStyle/>
          <a:p>
            <a:pPr algn="ctr"/>
            <a:endParaRPr sz="128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179" y="2412441"/>
            <a:ext cx="8370225" cy="83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/>
          <p:nvPr/>
        </p:nvSpPr>
        <p:spPr>
          <a:xfrm>
            <a:off x="0" y="3999707"/>
            <a:ext cx="10288588" cy="10288588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21" tIns="32651" rIns="65321" bIns="32651" anchor="ctr" anchorCtr="0">
            <a:noAutofit/>
          </a:bodyPr>
          <a:lstStyle/>
          <a:p>
            <a:pPr algn="ctr"/>
            <a:endParaRPr sz="128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600" y="2297861"/>
            <a:ext cx="8484806" cy="848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7382" y="5507157"/>
            <a:ext cx="5473824" cy="18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153" y="4662584"/>
            <a:ext cx="2344566" cy="160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 descr="Kuva, joka sisältää kohteen teksti, istuin, vektorigrafiikka, pöytä&#10;&#10;Kuvaus luotu automaattisest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3380" y="7211172"/>
            <a:ext cx="6881829" cy="688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68ec7ac48_0_17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Ennen kuvan tekemistä:</a:t>
            </a:r>
            <a:endParaRPr sz="6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29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c68ec7ac48_0_17"/>
          <p:cNvSpPr txBox="1"/>
          <p:nvPr/>
        </p:nvSpPr>
        <p:spPr>
          <a:xfrm>
            <a:off x="648500" y="3728925"/>
            <a:ext cx="82188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914400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Ladatkaa koneelle kuvissa käytettävä fontti: Atkinson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Hyperlegible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jonka jälkeen asentakaa fontti koneelle. </a:t>
            </a:r>
            <a:b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Älä käytä kuvissa muita fontteja. Fontti löytyy </a:t>
            </a:r>
            <a:r>
              <a:rPr lang="fi-FI" sz="3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täältä.</a:t>
            </a:r>
            <a:b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g1c68ec7ac48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37" y="7792425"/>
            <a:ext cx="9273702" cy="54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68ec7ac48_0_9"/>
          <p:cNvSpPr txBox="1"/>
          <p:nvPr/>
        </p:nvSpPr>
        <p:spPr>
          <a:xfrm>
            <a:off x="990025" y="766675"/>
            <a:ext cx="8218800" cy="3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92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Perusohje kuvan tallentamiseen:</a:t>
            </a:r>
            <a:endParaRPr sz="692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92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c68ec7ac48_0_9"/>
          <p:cNvSpPr txBox="1"/>
          <p:nvPr/>
        </p:nvSpPr>
        <p:spPr>
          <a:xfrm>
            <a:off x="1034894" y="3238053"/>
            <a:ext cx="8218800" cy="964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59999" lvl="0" indent="-47429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Tallenna tämä ohjetiedosto koneellesi. 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indent="-474299">
              <a:lnSpc>
                <a:spcPct val="120000"/>
              </a:lnSpc>
              <a:spcBef>
                <a:spcPts val="1575"/>
              </a:spcBef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 muokkaukset yhteen kuvaan kerrallaan. Tiedostossa on avuksi malleja, joita voit muokata teille sopivaksi.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Poista kaikki muu </a:t>
            </a:r>
            <a:r>
              <a:rPr lang="fi-FI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slidet</a:t>
            </a: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esityksestä.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Sinulle jää yksi kuva.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Tallenna kuva [Tiedosto &gt; Vie &gt; Muokkaa nimeä ja sijaintia &gt; Valitse haluamasi tiedostomuoto, esim. PNG / JPEG].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Huom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Tiedosto kannattaa siirtää koneelta kännykkään, josta käsin julkaisu </a:t>
            </a:r>
            <a:r>
              <a:rPr lang="fi-FI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IG:ssä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helpompaa.</a:t>
            </a:r>
            <a:endParaRPr sz="440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9999" lvl="0" indent="-474299" algn="l" rtl="0">
              <a:lnSpc>
                <a:spcPct val="12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Olet valmis julkaisemaan kuvan!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1c68ec7ac4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793" y="13402363"/>
            <a:ext cx="7287264" cy="43620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27251"/>
            <a:ext cx="10288588" cy="16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833974" y="6651767"/>
            <a:ext cx="662063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”Meillä kaikki lasten kanssa työtä tekevät ammattilaiset käyvät koulutuksen lapsen oikeuksista.”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27251"/>
            <a:ext cx="10288588" cy="1683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1833974" y="6288183"/>
            <a:ext cx="662063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i-FI" sz="5400" dirty="0">
                <a:latin typeface="Atkinson Hyperlegible" pitchFamily="2" charset="77"/>
                <a:ea typeface="Calibri"/>
                <a:cs typeface="Calibri"/>
                <a:sym typeface="Calibri"/>
              </a:rPr>
              <a:t>Kouluttauduimme tänään lisää lapsen oikeuksista ja erityisesti teemasta väkivallaton lapsuus. </a:t>
            </a:r>
            <a:endParaRPr lang="fi-FI" dirty="0">
              <a:latin typeface="Atkinson Hyperlegibl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412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F6F06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6525"/>
            <a:ext cx="10288588" cy="168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871" y="358675"/>
            <a:ext cx="9468843" cy="168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1833974" y="6651767"/>
            <a:ext cx="6620639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54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”Meillä kaikki lasten kanssa työtä tekevät ammattilaiset käyvät koulutuksen lapsen oikeuksista.”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227"/>
            <a:ext cx="10288588" cy="191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6C5658-045B-3A6C-745A-0FB123BA170C}"/>
              </a:ext>
            </a:extLst>
          </p:cNvPr>
          <p:cNvSpPr txBox="1"/>
          <p:nvPr/>
        </p:nvSpPr>
        <p:spPr>
          <a:xfrm>
            <a:off x="1698966" y="6133075"/>
            <a:ext cx="689065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Haastamme myös muut lasten kanssa töitä tekevät ammattilaiset mukaan! Kun kaikki opimme lisää, olemme samalla sivulla ja muutamme yhdessä Suomea kaikkien lasten Suomeksi.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22106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226"/>
            <a:ext cx="10288588" cy="191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6C5658-045B-3A6C-745A-0FB123BA170C}"/>
              </a:ext>
            </a:extLst>
          </p:cNvPr>
          <p:cNvSpPr txBox="1"/>
          <p:nvPr/>
        </p:nvSpPr>
        <p:spPr>
          <a:xfrm>
            <a:off x="1698966" y="5465949"/>
            <a:ext cx="689065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Tänään tiimimme osallistuivat #LapsenOikeudet365 -päivään, jolloin lasten kanssa työskentelevät ammattilaiset ympäri Suomen oppivat lisää lapsen oikeuksista ja käyvät läpi, miten ne tällä hetkellä toteutuvat arjessa.</a:t>
            </a:r>
          </a:p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24150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/>
          <p:nvPr/>
        </p:nvSpPr>
        <p:spPr>
          <a:xfrm>
            <a:off x="0" y="0"/>
            <a:ext cx="10288588" cy="18288000"/>
          </a:xfrm>
          <a:prstGeom prst="rect">
            <a:avLst/>
          </a:prstGeom>
          <a:solidFill>
            <a:srgbClr val="3FBA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614" y="2539515"/>
            <a:ext cx="2866561" cy="97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59226"/>
            <a:ext cx="10288588" cy="19169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6C5658-045B-3A6C-745A-0FB123BA170C}"/>
              </a:ext>
            </a:extLst>
          </p:cNvPr>
          <p:cNvSpPr txBox="1"/>
          <p:nvPr/>
        </p:nvSpPr>
        <p:spPr>
          <a:xfrm>
            <a:off x="1698966" y="6943275"/>
            <a:ext cx="689065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Oppimalla yhdessä lisää lapsen oikeuksista myös muistamme, miksi olemme valinneet tehdä työtä lasten hyväksi. </a:t>
            </a:r>
            <a:r>
              <a:rPr lang="fi-FI" sz="4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tkinson Hyperlegible"/>
                <a:ea typeface="Atkinson Hyperlegible"/>
                <a:cs typeface="Atkinson Hyperlegible"/>
                <a:sym typeface="Atkinson Hyperlegible"/>
              </a:rPr>
              <a:t>XX </a:t>
            </a:r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on ilolla mukana! #LapsenOikeudet365 </a:t>
            </a:r>
          </a:p>
          <a:p>
            <a:pPr algn="ctr"/>
            <a:r>
              <a:rPr lang="fi-FI" sz="4800" b="0" i="0" u="none" strike="noStrike" cap="none" dirty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73366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 2013–2022">
  <a:themeElements>
    <a:clrScheme name="Office-teema 2013–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402</Words>
  <Application>Microsoft Office PowerPoint</Application>
  <PresentationFormat>Mukautettu</PresentationFormat>
  <Paragraphs>32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Atkinson Hyperlegible</vt:lpstr>
      <vt:lpstr>Arial</vt:lpstr>
      <vt:lpstr>Calibri</vt:lpstr>
      <vt:lpstr>Office-teema 2013–2022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Somepostaus 3: Yleiskuva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Veera Kesänen</dc:creator>
  <cp:lastModifiedBy>Kuusio Laura (STM)</cp:lastModifiedBy>
  <cp:revision>7</cp:revision>
  <dcterms:created xsi:type="dcterms:W3CDTF">2023-01-05T08:53:10Z</dcterms:created>
  <dcterms:modified xsi:type="dcterms:W3CDTF">2024-12-12T20:10:53Z</dcterms:modified>
</cp:coreProperties>
</file>